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4"/>
  </p:sldMasterIdLst>
  <p:notesMasterIdLst>
    <p:notesMasterId r:id="rId36"/>
  </p:notesMasterIdLst>
  <p:sldIdLst>
    <p:sldId id="348" r:id="rId5"/>
    <p:sldId id="471" r:id="rId6"/>
    <p:sldId id="472" r:id="rId7"/>
    <p:sldId id="473" r:id="rId8"/>
    <p:sldId id="487" r:id="rId9"/>
    <p:sldId id="474" r:id="rId10"/>
    <p:sldId id="475" r:id="rId11"/>
    <p:sldId id="476" r:id="rId12"/>
    <p:sldId id="477" r:id="rId13"/>
    <p:sldId id="478" r:id="rId14"/>
    <p:sldId id="490" r:id="rId15"/>
    <p:sldId id="491" r:id="rId16"/>
    <p:sldId id="494" r:id="rId17"/>
    <p:sldId id="502" r:id="rId18"/>
    <p:sldId id="498" r:id="rId19"/>
    <p:sldId id="503" r:id="rId20"/>
    <p:sldId id="499" r:id="rId21"/>
    <p:sldId id="512" r:id="rId22"/>
    <p:sldId id="513" r:id="rId23"/>
    <p:sldId id="504" r:id="rId24"/>
    <p:sldId id="505" r:id="rId25"/>
    <p:sldId id="508" r:id="rId26"/>
    <p:sldId id="492" r:id="rId27"/>
    <p:sldId id="495" r:id="rId28"/>
    <p:sldId id="511" r:id="rId29"/>
    <p:sldId id="514" r:id="rId30"/>
    <p:sldId id="516" r:id="rId31"/>
    <p:sldId id="518" r:id="rId32"/>
    <p:sldId id="519" r:id="rId33"/>
    <p:sldId id="363" r:id="rId34"/>
    <p:sldId id="364" r:id="rId35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C3E6A-A534-44AD-97FD-28693E66ADC1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A4EF8-EF08-40A1-B6D3-2A234E03B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85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5DD1C-D1FD-40E1-B084-6C98A61BFCB5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 userDrawn="1"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3730" y="6446838"/>
            <a:ext cx="2584850" cy="365125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545B921D-EDF6-4BB0-9136-996D2418C695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61D0-2B36-404D-AA90-FE9E01FF2EB7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5868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2A75-CFF3-4EA6-8BC1-2D15AA728D95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 userDrawn="1"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 userDrawn="1"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 userDrawn="1"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 userDrawn="1"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 userDrawn="1"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BE9C-5B55-4F9E-9BC1-84398341B53E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7778-8A56-49E3-BCA0-08BD0BB1115D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86D9C3-848C-59FF-214E-E2004A71807D}"/>
              </a:ext>
            </a:extLst>
          </p:cNvPr>
          <p:cNvSpPr/>
          <p:nvPr userDrawn="1"/>
        </p:nvSpPr>
        <p:spPr>
          <a:xfrm>
            <a:off x="1139374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E1D4F4F6-9E01-2646-8BEC-555E0C56E7F5}"/>
              </a:ext>
            </a:extLst>
          </p:cNvPr>
          <p:cNvSpPr txBox="1">
            <a:spLocks/>
          </p:cNvSpPr>
          <p:nvPr userDrawn="1"/>
        </p:nvSpPr>
        <p:spPr>
          <a:xfrm>
            <a:off x="8228587" y="6461760"/>
            <a:ext cx="2584850" cy="329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FFFF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65895E-3516-444F-BD20-824613601817}" type="datetime1">
              <a:rPr lang="en-US" b="1" smtClean="0">
                <a:solidFill>
                  <a:srgbClr val="002060"/>
                </a:solidFill>
              </a:rPr>
              <a:pPr/>
              <a:t>1/13/2024</a:t>
            </a:fld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B22A9D7F-2EFC-72C2-D9EE-D4DB4207F88C}"/>
              </a:ext>
            </a:extLst>
          </p:cNvPr>
          <p:cNvSpPr txBox="1">
            <a:spLocks/>
          </p:cNvSpPr>
          <p:nvPr userDrawn="1"/>
        </p:nvSpPr>
        <p:spPr>
          <a:xfrm>
            <a:off x="961192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02060"/>
                </a:solidFill>
              </a:rPr>
              <a:t>Generative AI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DF4B-17F3-4594-8C03-5AFF2CDC485E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EEFDA2CA-2D85-4BE1-83EE-CBC1B5109259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rgbClr val="002060"/>
                </a:solidFill>
                <a:latin typeface="Comic Sans MS" panose="030F0702030302020204" pitchFamily="66" charset="0"/>
              </a:defRPr>
            </a:lvl1pPr>
          </a:lstStyle>
          <a:p>
            <a:fld id="{0FB3DD48-C39C-4077-B9B3-0F167BFE4C89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baseline="0">
                <a:solidFill>
                  <a:srgbClr val="002060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002060"/>
                </a:solidFill>
                <a:latin typeface="Comic Sans MS" panose="030F0702030302020204" pitchFamily="66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22" r:id="rId3"/>
    <p:sldLayoutId id="2147483708" r:id="rId4"/>
    <p:sldLayoutId id="2147483709" r:id="rId5"/>
    <p:sldLayoutId id="2147483716" r:id="rId6"/>
    <p:sldLayoutId id="2147483710" r:id="rId7"/>
    <p:sldLayoutId id="2147483724" r:id="rId8"/>
    <p:sldLayoutId id="2147483711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omic Sans MS" panose="030F0702030302020204" pitchFamily="66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7labs.com/blog/train-validation-test-set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37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0278-9A9A-0F4E-BDCF-6351BE173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3685055"/>
            <a:ext cx="10689627" cy="756412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C00000"/>
                </a:solidFill>
              </a:rPr>
              <a:t>The </a:t>
            </a:r>
            <a:r>
              <a:rPr lang="en-US" sz="2600" b="1" dirty="0" err="1">
                <a:solidFill>
                  <a:srgbClr val="C00000"/>
                </a:solidFill>
              </a:rPr>
              <a:t>M</a:t>
            </a:r>
            <a:r>
              <a:rPr lang="en-US" sz="2600" b="1" dirty="0" err="1" smtClean="0">
                <a:solidFill>
                  <a:srgbClr val="C00000"/>
                </a:solidFill>
              </a:rPr>
              <a:t>istery</a:t>
            </a:r>
            <a:r>
              <a:rPr lang="en-US" sz="2600" b="1" dirty="0" smtClean="0">
                <a:solidFill>
                  <a:srgbClr val="C00000"/>
                </a:solidFill>
              </a:rPr>
              <a:t> of </a:t>
            </a:r>
            <a:r>
              <a:rPr lang="en-US" sz="2600" b="1" dirty="0" err="1" smtClean="0">
                <a:solidFill>
                  <a:srgbClr val="C00000"/>
                </a:solidFill>
              </a:rPr>
              <a:t>Autoencoders</a:t>
            </a:r>
            <a:r>
              <a:rPr lang="en-US" sz="2600" b="1" dirty="0" smtClean="0">
                <a:solidFill>
                  <a:srgbClr val="C00000"/>
                </a:solidFill>
              </a:rPr>
              <a:t> </a:t>
            </a:r>
            <a:r>
              <a:rPr lang="en-US" sz="2600" b="1" dirty="0" err="1" smtClean="0">
                <a:solidFill>
                  <a:srgbClr val="C00000"/>
                </a:solidFill>
              </a:rPr>
              <a:t>Unravelled</a:t>
            </a:r>
            <a:r>
              <a:rPr lang="en-US" sz="2600" b="1" dirty="0" smtClean="0">
                <a:solidFill>
                  <a:srgbClr val="C00000"/>
                </a:solidFill>
              </a:rPr>
              <a:t> 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F481B-9C2C-084A-8DF1-0582D2DA4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645151"/>
            <a:ext cx="6403409" cy="2066041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Dr.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ShaiLESH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 SIVAN</a:t>
            </a:r>
            <a:endParaRPr lang="en-US" sz="1600" b="1" cap="none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b="1" cap="none" dirty="0">
                <a:solidFill>
                  <a:schemeClr val="accent3">
                    <a:lumMod val="50000"/>
                  </a:schemeClr>
                </a:solidFill>
              </a:rPr>
              <a:t>Cochin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82769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7C18-4845-C2F1-3BB2-72012C4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ENCODER-DECODER(TEXT-VISION) </a:t>
            </a:r>
          </a:p>
        </p:txBody>
      </p:sp>
      <p:pic>
        <p:nvPicPr>
          <p:cNvPr id="3" name="Picture 2" descr="Image and Video Captioning Using Deep Architectures | SpringerLink">
            <a:extLst>
              <a:ext uri="{FF2B5EF4-FFF2-40B4-BE49-F238E27FC236}">
                <a16:creationId xmlns:a16="http://schemas.microsoft.com/office/drawing/2014/main" id="{CE513FF4-2BF5-5C50-D4EF-C47E50B0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7" y="1925621"/>
            <a:ext cx="4458966" cy="187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QA: Visual Question Answering">
            <a:extLst>
              <a:ext uri="{FF2B5EF4-FFF2-40B4-BE49-F238E27FC236}">
                <a16:creationId xmlns:a16="http://schemas.microsoft.com/office/drawing/2014/main" id="{4BA56F5E-4083-F86C-3C6D-87686DA4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57" y="3800340"/>
            <a:ext cx="3870325" cy="217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F50F1-DBAA-C701-A323-3E7A9A515F6E}"/>
              </a:ext>
            </a:extLst>
          </p:cNvPr>
          <p:cNvSpPr txBox="1"/>
          <p:nvPr/>
        </p:nvSpPr>
        <p:spPr>
          <a:xfrm>
            <a:off x="6948608" y="5942754"/>
            <a:ext cx="468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75000"/>
                  </a:schemeClr>
                </a:solidFill>
                <a:latin typeface="Comic Sans MS" panose="030F0702030302020204" pitchFamily="66" charset="0"/>
              </a:rPr>
              <a:t>VISUAL QUESTION ANSWERING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5C677-2C63-F3F1-C96F-CDF401B983BD}"/>
              </a:ext>
            </a:extLst>
          </p:cNvPr>
          <p:cNvSpPr txBox="1"/>
          <p:nvPr/>
        </p:nvSpPr>
        <p:spPr>
          <a:xfrm>
            <a:off x="3331409" y="1556289"/>
            <a:ext cx="315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75000"/>
                  </a:schemeClr>
                </a:solidFill>
                <a:latin typeface="Comic Sans MS" panose="030F0702030302020204" pitchFamily="66" charset="0"/>
              </a:rPr>
              <a:t>IMAGE CAPTIONING</a:t>
            </a:r>
          </a:p>
        </p:txBody>
      </p:sp>
      <p:pic>
        <p:nvPicPr>
          <p:cNvPr id="7170" name="Picture 2" descr="Automatic Image Captioning Using Deep Learning">
            <a:extLst>
              <a:ext uri="{FF2B5EF4-FFF2-40B4-BE49-F238E27FC236}">
                <a16:creationId xmlns:a16="http://schemas.microsoft.com/office/drawing/2014/main" id="{ABD6815C-E94F-D0ED-2A4D-71C9AF73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669" y="1556760"/>
            <a:ext cx="4321492" cy="20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anilla VQA. An introduction to Visual Question… | by Aniruddha Kembhavi |  AI2 Blog">
            <a:extLst>
              <a:ext uri="{FF2B5EF4-FFF2-40B4-BE49-F238E27FC236}">
                <a16:creationId xmlns:a16="http://schemas.microsoft.com/office/drawing/2014/main" id="{46253477-D933-C538-464E-7B2E230DD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63126"/>
            <a:ext cx="6034208" cy="23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E22A8-6488-6EC3-DD8F-FFBCFFFC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Autoencoders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14094"/>
            <a:ext cx="9735561" cy="4332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0116" y="5313851"/>
            <a:ext cx="4898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Bottleneck/Code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knowledge-representation of the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: maximum information possessed by an image is captured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46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Autoencoders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79" y="2108202"/>
            <a:ext cx="9604933" cy="376089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Autoencoders</a:t>
            </a:r>
            <a:r>
              <a:rPr lang="en-US" sz="1800" dirty="0" smtClean="0"/>
              <a:t> consist of 3 parts:</a:t>
            </a:r>
          </a:p>
          <a:p>
            <a:r>
              <a:rPr lang="en-US" sz="1800" dirty="0" smtClean="0"/>
              <a:t>1. </a:t>
            </a:r>
            <a:r>
              <a:rPr lang="en-US" sz="1800" b="1" dirty="0" smtClean="0">
                <a:solidFill>
                  <a:srgbClr val="FF0000"/>
                </a:solidFill>
              </a:rPr>
              <a:t>Encoder</a:t>
            </a:r>
            <a:r>
              <a:rPr lang="en-US" sz="1800" dirty="0" smtClean="0">
                <a:solidFill>
                  <a:srgbClr val="FF0000"/>
                </a:solidFill>
              </a:rPr>
              <a:t>: </a:t>
            </a:r>
            <a:r>
              <a:rPr lang="en-US" sz="1800" dirty="0" smtClean="0"/>
              <a:t>A module that compresses </a:t>
            </a:r>
            <a:r>
              <a:rPr lang="en-US" sz="1800" dirty="0" smtClean="0">
                <a:hlinkClick r:id="rId2"/>
              </a:rPr>
              <a:t>the train-validate-test set input data</a:t>
            </a:r>
            <a:r>
              <a:rPr lang="en-US" sz="1800" dirty="0" smtClean="0"/>
              <a:t> into an encoded representation that is typically smaller than the input data.</a:t>
            </a:r>
          </a:p>
          <a:p>
            <a:r>
              <a:rPr lang="en-US" sz="1800" dirty="0" smtClean="0"/>
              <a:t>2. </a:t>
            </a:r>
            <a:r>
              <a:rPr lang="en-US" sz="1800" b="1" dirty="0" smtClean="0">
                <a:solidFill>
                  <a:srgbClr val="FF0000"/>
                </a:solidFill>
              </a:rPr>
              <a:t>Bottleneck:</a:t>
            </a:r>
            <a:r>
              <a:rPr lang="en-US" sz="1800" dirty="0" smtClean="0"/>
              <a:t> A module that contains the compressed knowledge representations and is most important part of the network.</a:t>
            </a:r>
          </a:p>
          <a:p>
            <a:r>
              <a:rPr lang="en-US" sz="1800" dirty="0" smtClean="0"/>
              <a:t>3. </a:t>
            </a:r>
            <a:r>
              <a:rPr lang="en-US" sz="1800" b="1" dirty="0" smtClean="0">
                <a:solidFill>
                  <a:srgbClr val="FF0000"/>
                </a:solidFill>
              </a:rPr>
              <a:t>Decoder:</a:t>
            </a:r>
            <a:r>
              <a:rPr lang="en-US" sz="1800" dirty="0" smtClean="0"/>
              <a:t> A module that helps the network “decompress” the knowledge representations and reconstructs the data back from its encoded form. The output is then compared with a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0000"/>
                </a:solidFill>
              </a:rPr>
              <a:t>Distribution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0000"/>
                </a:solidFill>
              </a:rPr>
              <a:t>its unsupervised</a:t>
            </a:r>
          </a:p>
          <a:p>
            <a:endParaRPr lang="en-IN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86335" y="2108200"/>
            <a:ext cx="10058400" cy="37608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96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B354F-BE88-AC5B-EFD0-73730710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951" y="2563583"/>
            <a:ext cx="7981949" cy="1730834"/>
          </a:xfrm>
        </p:spPr>
        <p:txBody>
          <a:bodyPr>
            <a:normAutofit/>
          </a:bodyPr>
          <a:lstStyle/>
          <a:p>
            <a:r>
              <a:rPr lang="en-IN" dirty="0" smtClean="0"/>
              <a:t>Applications of </a:t>
            </a:r>
            <a:r>
              <a:rPr lang="en-IN" dirty="0" err="1" smtClean="0"/>
              <a:t>autoencoders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1D249-FB6E-EAE2-4FFE-9A518EEA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2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279" y="421817"/>
            <a:ext cx="11916591" cy="1369074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IN" dirty="0" smtClean="0"/>
              <a:t>1. </a:t>
            </a:r>
            <a:r>
              <a:rPr lang="en-IN" dirty="0" smtClean="0">
                <a:sym typeface="Georgia"/>
              </a:rPr>
              <a:t>Dimensionality </a:t>
            </a:r>
            <a:r>
              <a:rPr lang="en-IN" dirty="0">
                <a:sym typeface="Georgia"/>
              </a:rPr>
              <a:t>Reduction</a:t>
            </a:r>
            <a:endParaRPr lang="en-IN" dirty="0"/>
          </a:p>
        </p:txBody>
      </p:sp>
      <p:pic>
        <p:nvPicPr>
          <p:cNvPr id="4" name="Google Shape;188;g1864f8fb7e4_0_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4032" y="2826202"/>
            <a:ext cx="6790353" cy="3803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48096" y="1902872"/>
            <a:ext cx="10145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algn="ctr"/>
            <a:r>
              <a:rPr lang="en-US" dirty="0" err="1"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latin typeface="Comic Sans MS" panose="030F0702030302020204" pitchFamily="66" charset="0"/>
                <a:sym typeface="Georgia"/>
              </a:rPr>
              <a:t> train the network to explain the natural structure in the data into efficient lower-dimensional representation. It does this by using decoding and encoding strategy to minimize the reconstruction error</a:t>
            </a:r>
          </a:p>
        </p:txBody>
      </p:sp>
      <p:sp>
        <p:nvSpPr>
          <p:cNvPr id="6" name="Rectangle 5"/>
          <p:cNvSpPr/>
          <p:nvPr/>
        </p:nvSpPr>
        <p:spPr>
          <a:xfrm>
            <a:off x="9293290" y="2938184"/>
            <a:ext cx="26973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>
                <a:latin typeface="Comic Sans MS" panose="030F0702030302020204" pitchFamily="66" charset="0"/>
                <a:sym typeface="Georgia"/>
              </a:rPr>
              <a:t>The input and the output dimension have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3000</a:t>
            </a:r>
            <a:r>
              <a:rPr lang="en-US" dirty="0">
                <a:latin typeface="Comic Sans MS" panose="030F0702030302020204" pitchFamily="66" charset="0"/>
                <a:sym typeface="Georgia"/>
              </a:rPr>
              <a:t> dimensions, and the desired reduced dimension is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200</a:t>
            </a:r>
            <a:r>
              <a:rPr lang="en-US" dirty="0">
                <a:latin typeface="Comic Sans MS" panose="030F0702030302020204" pitchFamily="66" charset="0"/>
                <a:sym typeface="Georgi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Pca</a:t>
            </a:r>
            <a:r>
              <a:rPr lang="en-IN" dirty="0" smtClean="0"/>
              <a:t> vs</a:t>
            </a:r>
            <a:r>
              <a:rPr lang="en-US" dirty="0" smtClean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dirty="0" err="1" smtClean="0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45624" y="2229201"/>
            <a:ext cx="3627968" cy="375172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PCA can only build linear relationships.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undercomplete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r>
              <a:rPr lang="en-US" dirty="0" smtClean="0"/>
              <a:t> that can learn non-linear relationships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perform better in dimensionality reduction.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Loss function = |x-x^| 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51720" y="1686913"/>
            <a:ext cx="451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5"/>
                </a:solidFill>
                <a:latin typeface="Comic Sans MS" panose="030F0702030302020204" pitchFamily="66" charset="0"/>
              </a:rPr>
              <a:t>For </a:t>
            </a:r>
            <a:r>
              <a:rPr lang="en-US" sz="2000" dirty="0">
                <a:solidFill>
                  <a:schemeClr val="accent5"/>
                </a:solidFill>
                <a:latin typeface="Comic Sans MS" panose="030F0702030302020204" pitchFamily="66" charset="0"/>
              </a:rPr>
              <a:t>dimensionality reduction</a:t>
            </a:r>
            <a:r>
              <a:rPr lang="en-IN" sz="2000" dirty="0">
                <a:solidFill>
                  <a:schemeClr val="accent5"/>
                </a:solidFill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17" y="1489768"/>
            <a:ext cx="7109927" cy="50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2. Feature extraction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36814" y="1790891"/>
            <a:ext cx="108748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55600" algn="just">
              <a:buClr>
                <a:schemeClr val="dk1"/>
              </a:buClr>
              <a:buSzPts val="2000"/>
              <a:buFont typeface="Georgia"/>
              <a:buChar char="●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can be used as a feature extractor for classification or regression tasks.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take unlabeled data and learn efficient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codings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about the structure of the data that can be used for supervised learning tasks.</a:t>
            </a:r>
          </a:p>
          <a:p>
            <a:pPr marL="457200" lvl="0" indent="-355600" algn="just">
              <a:buClr>
                <a:schemeClr val="dk1"/>
              </a:buClr>
              <a:buSzPts val="20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After training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network using a sample of training data, we can ignore the decoder part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, and only use the encoder to convert raw input data of higher dimension to a lower dimension encoded space. This lower dimension of data can be used as a feature for supervised tasks.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27" y="3822216"/>
            <a:ext cx="6845705" cy="27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77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3. </a:t>
            </a:r>
            <a:r>
              <a:rPr lang="en-IN" dirty="0" err="1"/>
              <a:t>Denoising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814" y="2008414"/>
            <a:ext cx="11136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6550" algn="just"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real-world raw input data is often noisy in nature, and to train a robust supervised model requires cleaned and noiseless data.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can be used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the data.</a:t>
            </a:r>
          </a:p>
          <a:p>
            <a:pPr marL="457200" lvl="0" indent="-336550" algn="just"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Image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is one of the popular applications where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try to reconstruct the noiseless image from a noisy input image.</a:t>
            </a:r>
          </a:p>
        </p:txBody>
      </p:sp>
      <p:pic>
        <p:nvPicPr>
          <p:cNvPr id="6" name="Google Shape;202;g1864f8fb7e4_0_57"/>
          <p:cNvPicPr preferRelativeResize="0"/>
          <p:nvPr/>
        </p:nvPicPr>
        <p:blipFill rotWithShape="1">
          <a:blip r:embed="rId2">
            <a:alphaModFix/>
          </a:blip>
          <a:srcRect b="7249"/>
          <a:stretch/>
        </p:blipFill>
        <p:spPr>
          <a:xfrm>
            <a:off x="1284642" y="3169839"/>
            <a:ext cx="9394244" cy="3193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28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Google Shape;248;p28"/>
          <p:cNvSpPr/>
          <p:nvPr/>
        </p:nvSpPr>
        <p:spPr>
          <a:xfrm>
            <a:off x="949630" y="1736653"/>
            <a:ext cx="10433957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learns from a corrupted (noisy) input; it feed its encoder network the noisy input, and then the reconstructed image from the decoder is compared with the original input.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idea is that this will help the network learn how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an input. It will no longer just make pixel-wise comparisons, but in order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it will learn the information of neighboring pixels as well.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corruption process typically follows one of two approaches.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Approach 1: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 can randomly set some of the inputs (as many as half of them) to zero or one; most commonly it is setting random values to zero to imply missing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values.This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can be done by manually inputting zeros or ones into the inputs or adding a dropout layer between the inputs and first hidden layer.(salt and pepper noise)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Approach 2: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adding pure Gaussian noise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285750" marR="0" lvl="0" indent="-285750" algn="just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Training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denoising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is nearly the same process as training a regular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 The only difference is we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supply our corrupted inputs to </a:t>
            </a:r>
            <a:r>
              <a:rPr lang="en-US" dirty="0" err="1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training_frame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 and supply the non-corrupted inputs to </a:t>
            </a:r>
            <a:r>
              <a:rPr lang="en-US" dirty="0" err="1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validation_frame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3. </a:t>
            </a:r>
            <a:r>
              <a:rPr lang="en-IN" dirty="0" err="1"/>
              <a:t>Denoising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79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3. </a:t>
            </a:r>
            <a:r>
              <a:rPr lang="en-IN" dirty="0" err="1"/>
              <a:t>Denoising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 </a:t>
            </a:r>
          </a:p>
        </p:txBody>
      </p:sp>
      <p:pic>
        <p:nvPicPr>
          <p:cNvPr id="6" name="Google Shape;253;g1864f8fb7e4_0_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7280" y="2282272"/>
            <a:ext cx="9075420" cy="3612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95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72B-3F83-69BD-9472-0C1D9F6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17441"/>
          </a:xfrm>
        </p:spPr>
        <p:txBody>
          <a:bodyPr/>
          <a:lstStyle/>
          <a:p>
            <a:r>
              <a:rPr lang="en-IN"/>
              <a:t>Generative AI/MODELS</a:t>
            </a:r>
          </a:p>
        </p:txBody>
      </p:sp>
      <p:pic>
        <p:nvPicPr>
          <p:cNvPr id="1026" name="Picture 2" descr="Unlimited Creativity: How Generative AI is transforming the world of  innovation | Devoteam G Cloud">
            <a:extLst>
              <a:ext uri="{FF2B5EF4-FFF2-40B4-BE49-F238E27FC236}">
                <a16:creationId xmlns:a16="http://schemas.microsoft.com/office/drawing/2014/main" id="{74D41F27-439A-E20A-6AE6-40E536DD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" y="2255156"/>
            <a:ext cx="7080765" cy="381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Intuitive Guide to Generative and Discriminative Models in Machine  Learning">
            <a:extLst>
              <a:ext uri="{FF2B5EF4-FFF2-40B4-BE49-F238E27FC236}">
                <a16:creationId xmlns:a16="http://schemas.microsoft.com/office/drawing/2014/main" id="{86FF05BE-04B9-0753-F9D9-CBDCF159B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/>
          <a:stretch/>
        </p:blipFill>
        <p:spPr bwMode="auto">
          <a:xfrm>
            <a:off x="7424739" y="1105883"/>
            <a:ext cx="4365382" cy="509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BFF28-AF59-62FB-B2AA-EB30F1B2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52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Georgia"/>
              </a:rPr>
              <a:t>4. image </a:t>
            </a:r>
            <a:r>
              <a:rPr lang="en-US" dirty="0">
                <a:sym typeface="Georgia"/>
              </a:rPr>
              <a:t>Compression:</a:t>
            </a:r>
            <a:endParaRPr lang="en-IN" dirty="0"/>
          </a:p>
        </p:txBody>
      </p:sp>
      <p:sp>
        <p:nvSpPr>
          <p:cNvPr id="4" name="Google Shape;208;g1864f8fb7e4_0_68"/>
          <p:cNvSpPr txBox="1"/>
          <p:nvPr/>
        </p:nvSpPr>
        <p:spPr>
          <a:xfrm>
            <a:off x="901824" y="1790891"/>
            <a:ext cx="10871767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Image compression is another application of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network. The raw input image can be passed to the encoder network and obtained a compressed dimension of encoded data.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network weights can be learned by reconstructing the image from the compressed encoding using a decoder network.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Google Shape;209;g1864f8fb7e4_0_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744" y="3309204"/>
            <a:ext cx="5041896" cy="26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674" t="9900" r="3974"/>
          <a:stretch/>
        </p:blipFill>
        <p:spPr>
          <a:xfrm>
            <a:off x="6186148" y="3130661"/>
            <a:ext cx="5587443" cy="29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9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Georgia"/>
              </a:rPr>
              <a:t>4. image </a:t>
            </a:r>
            <a:r>
              <a:rPr lang="en-US" dirty="0">
                <a:sym typeface="Georgia"/>
              </a:rPr>
              <a:t>Compression: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53143" y="1968759"/>
            <a:ext cx="11120449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 can think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as consisting of two cascaded networks. </a:t>
            </a:r>
          </a:p>
          <a:p>
            <a:pPr marL="285750" lvl="0" indent="-285750" algn="just">
              <a:buClr>
                <a:schemeClr val="dk1"/>
              </a:buClr>
              <a:buSzPts val="180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sym typeface="Georgia"/>
              </a:rPr>
              <a:t>The first network is an encoder, it takes the input x, and encodes it using a transformation h to an encoded signal y, that is: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285750" lvl="0" indent="-171450" algn="just">
              <a:buClr>
                <a:schemeClr val="dk1"/>
              </a:buClr>
              <a:buSzPts val="1800"/>
            </a:pPr>
            <a:endParaRPr lang="en-US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171450" algn="just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sym typeface="Georgia"/>
              </a:rPr>
              <a:t>The second network uses the encoded signal y as its input and performs another transformation f to get a reconstructed signal r, that is: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285750" lvl="0" indent="-17145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171450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 algn="just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 define error, e, as the difference between the original input x and the reconstructed signal r, e= x- r. </a:t>
            </a:r>
          </a:p>
          <a:p>
            <a:pPr marL="285750" lvl="0" indent="-285750" algn="just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network then learns by reducing the loss function (for example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sym typeface="Georgia"/>
              </a:rPr>
              <a:t>mean squared error (MSE)),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and the error is propagated backwards to the hidden layers as in the case of MLPs.</a:t>
            </a:r>
          </a:p>
        </p:txBody>
      </p:sp>
      <p:pic>
        <p:nvPicPr>
          <p:cNvPr id="5" name="Google Shape;215;p5"/>
          <p:cNvPicPr preferRelativeResize="0"/>
          <p:nvPr/>
        </p:nvPicPr>
        <p:blipFill rotWithShape="1">
          <a:blip r:embed="rId2">
            <a:alphaModFix/>
          </a:blip>
          <a:srcRect l="38820" t="50000" r="52144" b="42062"/>
          <a:stretch/>
        </p:blipFill>
        <p:spPr>
          <a:xfrm>
            <a:off x="5117350" y="2735001"/>
            <a:ext cx="1701482" cy="82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6;p5"/>
          <p:cNvPicPr preferRelativeResize="0"/>
          <p:nvPr/>
        </p:nvPicPr>
        <p:blipFill rotWithShape="1">
          <a:blip r:embed="rId3">
            <a:alphaModFix/>
          </a:blip>
          <a:srcRect l="36583" t="64866" r="50810" b="30244"/>
          <a:stretch/>
        </p:blipFill>
        <p:spPr>
          <a:xfrm>
            <a:off x="4898569" y="4084415"/>
            <a:ext cx="2425962" cy="562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84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types of </a:t>
            </a:r>
            <a:r>
              <a:rPr lang="en-IN" dirty="0" err="1" smtClean="0"/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86878" y="1644164"/>
            <a:ext cx="94205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  <a:p>
            <a:pPr marL="457200" lvl="0" indent="-342900" algn="just"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Depending upon the actual dimensions of the encoded layer with respect to the input, the loss function, and constraints, there are various types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: </a:t>
            </a:r>
          </a:p>
          <a:p>
            <a:pPr marL="457200" lvl="0" algn="just"/>
            <a:endParaRPr lang="en-US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Undercomple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Overcomplete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Denoising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Stacked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Sparse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2" indent="-342900" algn="just">
              <a:lnSpc>
                <a:spcPct val="150000"/>
              </a:lnSpc>
              <a:buClr>
                <a:srgbClr val="FFC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Variational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Autoencoders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394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1. </a:t>
            </a:r>
            <a:r>
              <a:rPr lang="en-US" dirty="0" smtClean="0">
                <a:solidFill>
                  <a:srgbClr val="202124"/>
                </a:solidFill>
                <a:latin typeface="Google Sans"/>
              </a:rPr>
              <a:t>Under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complete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86878" y="1644164"/>
            <a:ext cx="375449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en-US" b="1" i="0" dirty="0" smtClean="0">
              <a:solidFill>
                <a:srgbClr val="C00000"/>
              </a:solidFill>
              <a:effectLst/>
              <a:latin typeface="Comic Sans MS" panose="030F070203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Under complete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is an unsupervised neural network that you can use to </a:t>
            </a:r>
            <a:r>
              <a:rPr lang="en-US" i="1" dirty="0">
                <a:solidFill>
                  <a:srgbClr val="00B050"/>
                </a:solidFill>
                <a:latin typeface="Google Sans"/>
              </a:rPr>
              <a:t>generate a compressed version of the input data</a:t>
            </a:r>
            <a:r>
              <a:rPr lang="en-US" b="1" i="1" dirty="0">
                <a:solidFill>
                  <a:srgbClr val="00B050"/>
                </a:solidFill>
                <a:latin typeface="Google Sans"/>
              </a:rPr>
              <a:t>. </a:t>
            </a:r>
            <a:endParaRPr lang="en-US" b="1" i="1" dirty="0" smtClean="0">
              <a:solidFill>
                <a:srgbClr val="00B05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It is done by taking in an image and trying to predict the same image as output, thus </a:t>
            </a:r>
            <a:r>
              <a:rPr lang="en-US" i="1" dirty="0">
                <a:solidFill>
                  <a:srgbClr val="00B050"/>
                </a:solidFill>
                <a:latin typeface="Google Sans"/>
              </a:rPr>
              <a:t>reconstructing the image from its compressed bottleneck </a:t>
            </a:r>
            <a:r>
              <a:rPr lang="en-US" i="1" dirty="0" smtClean="0">
                <a:solidFill>
                  <a:srgbClr val="00B050"/>
                </a:solidFill>
                <a:latin typeface="Google Sans"/>
              </a:rPr>
              <a:t>region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Compression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Dimensionality reduction.</a:t>
            </a:r>
            <a:endParaRPr lang="en-IN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i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38" y="1790891"/>
            <a:ext cx="5822303" cy="43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0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2. </a:t>
            </a:r>
            <a:r>
              <a:rPr lang="en-US" dirty="0" smtClean="0">
                <a:solidFill>
                  <a:srgbClr val="202124"/>
                </a:solidFill>
                <a:latin typeface="Google Sans"/>
              </a:rPr>
              <a:t>over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complete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86877" y="1644164"/>
            <a:ext cx="672162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more hidden units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than the number of input units. </a:t>
            </a:r>
          </a:p>
          <a:p>
            <a:pPr marL="342900" indent="-34290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The idea behind using more hidden units is to </a:t>
            </a: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learn a more complex, non-linear function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that can better capture the structure of the data.</a:t>
            </a:r>
          </a:p>
          <a:p>
            <a:pPr fontAlgn="base">
              <a:buClr>
                <a:schemeClr val="accent5"/>
              </a:buClr>
            </a:pP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Advantages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</a:p>
          <a:p>
            <a:pPr marL="285750" indent="-285750" fontAlgn="base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ability to </a:t>
            </a: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learn more complex representations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of the data, which can be useful for tasks such as feature extraction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denoising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. </a:t>
            </a:r>
          </a:p>
          <a:p>
            <a:pPr marL="285750" indent="-285750" fontAlgn="base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more robust to noise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and can handle missing data better than traditional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  <a:p>
            <a:pPr fontAlgn="base">
              <a:buClr>
                <a:schemeClr val="accent5"/>
              </a:buClr>
            </a:pP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Disadvantages </a:t>
            </a:r>
          </a:p>
          <a:p>
            <a:pPr marL="285750" indent="-285750" fontAlgn="base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One of the main disadvantages is that they can be </a:t>
            </a: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more difficult to train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than traditional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. </a:t>
            </a:r>
          </a:p>
          <a:p>
            <a:pPr marL="285750" indent="-285750" fontAlgn="base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extra hidden units can cause </a:t>
            </a:r>
            <a:r>
              <a:rPr lang="en-US" dirty="0">
                <a:solidFill>
                  <a:schemeClr val="accent5"/>
                </a:solidFill>
                <a:latin typeface="Comic Sans MS" panose="030F0702030302020204" pitchFamily="66" charset="0"/>
              </a:rPr>
              <a:t>overfitting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, which can lead to poor performance on new data.</a:t>
            </a:r>
          </a:p>
        </p:txBody>
      </p:sp>
      <p:pic>
        <p:nvPicPr>
          <p:cNvPr id="1026" name="Picture 2" descr="Shallow overcomplete autoencoder with (nonlinear) space expansion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816" y="2146041"/>
            <a:ext cx="4302772" cy="372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3. </a:t>
            </a:r>
            <a:r>
              <a:rPr lang="en-US" dirty="0" smtClean="0">
                <a:solidFill>
                  <a:srgbClr val="202124"/>
                </a:solidFill>
                <a:latin typeface="Google Sans"/>
              </a:rPr>
              <a:t>stacked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57486" y="2697962"/>
            <a:ext cx="5468994" cy="284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Until now we have restricted ourselves to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with only one hidden layer.</a:t>
            </a:r>
          </a:p>
          <a:p>
            <a:pPr marL="285750" lvl="0" indent="-285750" algn="just">
              <a:spcBef>
                <a:spcPts val="1000"/>
              </a:spcBef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 can build </a:t>
            </a:r>
            <a:r>
              <a:rPr lang="en-US" dirty="0" smtClean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Deep </a:t>
            </a:r>
            <a:r>
              <a:rPr lang="en-US" dirty="0" err="1" smtClean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 smtClean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 by stacking many layers of both encoder and decoder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; such an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is called a Stacked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</a:t>
            </a:r>
          </a:p>
          <a:p>
            <a:pPr marL="285750" lvl="0" indent="-285750" algn="just">
              <a:spcBef>
                <a:spcPts val="1000"/>
              </a:spcBef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stacked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can be trained as a whole network with an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aim to minimize the reconstruction error</a:t>
            </a:r>
            <a:endParaRPr 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Google Shape;26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0918" y="2152652"/>
            <a:ext cx="5442350" cy="3932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1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3. </a:t>
            </a:r>
            <a:r>
              <a:rPr lang="en-US" dirty="0" smtClean="0">
                <a:solidFill>
                  <a:srgbClr val="202124"/>
                </a:solidFill>
                <a:latin typeface="Google Sans"/>
              </a:rPr>
              <a:t>stacked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pic>
        <p:nvPicPr>
          <p:cNvPr id="7" name="Google Shape;271;g1864f8fb7e4_0_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864" y="2313021"/>
            <a:ext cx="11217728" cy="3010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29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4. sparse</a:t>
            </a:r>
            <a:r>
              <a:rPr lang="en-US" dirty="0" smtClean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07B4-68CD-02FC-4BC7-DAEDA89D5638}"/>
              </a:ext>
            </a:extLst>
          </p:cNvPr>
          <p:cNvSpPr txBox="1"/>
          <p:nvPr/>
        </p:nvSpPr>
        <p:spPr>
          <a:xfrm>
            <a:off x="686877" y="1644164"/>
            <a:ext cx="10306705" cy="466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6550" algn="just"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The idea behind Sparse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is that we can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achieve an information bottleneck (same information with fewer neurons) without reducing the number of neurons in the hidden layers. </a:t>
            </a:r>
          </a:p>
          <a:p>
            <a:pPr marL="457200" lvl="0" indent="-336550" algn="just">
              <a:spcBef>
                <a:spcPts val="1000"/>
              </a:spcBef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Since it is difficult to design a neural network with a flexible number of nodes at its hidden layers,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sparse </a:t>
            </a:r>
            <a:r>
              <a:rPr lang="en-US" dirty="0" err="1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autoencoders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 work by penalizing the activation of some neurons in hidden layers</a:t>
            </a:r>
            <a:r>
              <a:rPr lang="en-US" sz="2000" dirty="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lvl="0" indent="-336550" algn="just">
              <a:spcBef>
                <a:spcPts val="1000"/>
              </a:spcBef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According to the sparsity constraint,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only some percentage of nodes can be active in a hidden layer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 The neurons with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output close to 1 are active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, whereas the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neurons close to 0 are in-active neurons.</a:t>
            </a:r>
          </a:p>
          <a:p>
            <a:pPr marL="457200" lvl="0" indent="-336550" algn="just">
              <a:spcBef>
                <a:spcPts val="1000"/>
              </a:spcBef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More specifically,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  <a:sym typeface="Georgia"/>
              </a:rPr>
              <a:t>we penalize the loss function such that only a few neurons are active in a layer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. We force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 to represent the input information in fewer neurons by reducing the number of neurons.</a:t>
            </a:r>
          </a:p>
          <a:p>
            <a:pPr marL="457200" lvl="0" indent="-336550" algn="just">
              <a:spcBef>
                <a:spcPts val="1000"/>
              </a:spcBef>
              <a:spcAft>
                <a:spcPts val="1000"/>
              </a:spcAft>
              <a:buSzPts val="17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As a means of regularizing the neural network, the sparsity function prevents more neurons from being activated.</a:t>
            </a:r>
          </a:p>
        </p:txBody>
      </p:sp>
    </p:spTree>
    <p:extLst>
      <p:ext uri="{BB962C8B-B14F-4D97-AF65-F5344CB8AC3E}">
        <p14:creationId xmlns:p14="http://schemas.microsoft.com/office/powerpoint/2010/main" val="533775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4. sparse</a:t>
            </a:r>
            <a:r>
              <a:rPr lang="en-US" dirty="0" smtClean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autoencoders</a:t>
            </a:r>
            <a:endParaRPr lang="en-IN" dirty="0"/>
          </a:p>
        </p:txBody>
      </p:sp>
      <p:pic>
        <p:nvPicPr>
          <p:cNvPr id="6" name="Google Shape;293;g1864f8fb7e4_0_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9429" y="1790891"/>
            <a:ext cx="7632792" cy="5021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1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/>
              <a:t>Autoencoder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1902872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Intuition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To provide an example, let's suppose we've trained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model on a large dataset of faces with a encoding dimension of 6. An ideal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autoencoder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will learn descriptive attributes of faces such as skin color, whether or not the person is wearing glasses, etc. in an attempt to describe an observation in some compressed representation.</a:t>
            </a:r>
          </a:p>
        </p:txBody>
      </p:sp>
      <p:pic>
        <p:nvPicPr>
          <p:cNvPr id="6" name="Google Shape;325;g1864f8fb7e4_0_149"/>
          <p:cNvPicPr preferRelativeResize="0"/>
          <p:nvPr/>
        </p:nvPicPr>
        <p:blipFill rotWithShape="1">
          <a:blip r:embed="rId2">
            <a:alphaModFix/>
          </a:blip>
          <a:srcRect l="6104" t="12990" r="5776" b="9592"/>
          <a:stretch/>
        </p:blipFill>
        <p:spPr>
          <a:xfrm>
            <a:off x="146956" y="3380200"/>
            <a:ext cx="7739743" cy="34317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7886699" y="3380200"/>
            <a:ext cx="40821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 algn="just"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sym typeface="Georgia"/>
              </a:rPr>
              <a:t>we've described the input image in terms of its latent attributes using a single value to describe each attribute. However, we may prefer to represent each latent attribute as a range of possible values. </a:t>
            </a:r>
            <a:r>
              <a:rPr lang="en-US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Using a </a:t>
            </a:r>
            <a:r>
              <a:rPr lang="en-US" b="1" dirty="0" err="1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variational</a:t>
            </a:r>
            <a:r>
              <a:rPr lang="en-US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autoencoder</a:t>
            </a:r>
            <a:r>
              <a:rPr lang="en-US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, we can describe latent attributes in probabilistic terms</a:t>
            </a:r>
            <a:r>
              <a:rPr lang="en-US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493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72B-3F83-69BD-9472-0C1D9F6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17441"/>
          </a:xfrm>
        </p:spPr>
        <p:txBody>
          <a:bodyPr/>
          <a:lstStyle/>
          <a:p>
            <a:r>
              <a:rPr lang="en-IN"/>
              <a:t>GeneRATIVE vs DISCRIMINATIVE MODELS</a:t>
            </a:r>
          </a:p>
        </p:txBody>
      </p:sp>
      <p:pic>
        <p:nvPicPr>
          <p:cNvPr id="2050" name="Picture 2" descr="Examples Of Generative And Discriminative Models">
            <a:extLst>
              <a:ext uri="{FF2B5EF4-FFF2-40B4-BE49-F238E27FC236}">
                <a16:creationId xmlns:a16="http://schemas.microsoft.com/office/drawing/2014/main" id="{A4F6620F-707D-A87F-F901-7E4B5E23A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171700"/>
            <a:ext cx="84772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FC7E6-116F-9E11-209E-77F381E5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1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 You Colorful Images, Stock Photos &amp;amp; Vectors | Shutterstock">
            <a:extLst>
              <a:ext uri="{FF2B5EF4-FFF2-40B4-BE49-F238E27FC236}">
                <a16:creationId xmlns:a16="http://schemas.microsoft.com/office/drawing/2014/main" id="{335ADB67-50AE-4DB5-BD28-F06A1C9C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"/>
          <a:stretch/>
        </p:blipFill>
        <p:spPr bwMode="auto">
          <a:xfrm>
            <a:off x="2690813" y="980492"/>
            <a:ext cx="6600825" cy="24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F21C1-4CCE-C011-B7AF-25F7A7677C28}"/>
              </a:ext>
            </a:extLst>
          </p:cNvPr>
          <p:cNvSpPr txBox="1"/>
          <p:nvPr/>
        </p:nvSpPr>
        <p:spPr>
          <a:xfrm flipH="1">
            <a:off x="3319463" y="4276725"/>
            <a:ext cx="3024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Dr. Shailesh Sivan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+91 8907230664</a:t>
            </a:r>
          </a:p>
          <a:p>
            <a:endParaRPr lang="en-IN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shaileshsivan@cusat.ac.in 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F896141D-BFAD-9725-9888-BC0E39D6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589" y="4191000"/>
            <a:ext cx="509588" cy="509588"/>
          </a:xfrm>
          <a:prstGeom prst="rect">
            <a:avLst/>
          </a:prstGeom>
        </p:spPr>
      </p:pic>
      <p:pic>
        <p:nvPicPr>
          <p:cNvPr id="6" name="Graphic 5" descr="Receiver with solid fill">
            <a:extLst>
              <a:ext uri="{FF2B5EF4-FFF2-40B4-BE49-F238E27FC236}">
                <a16:creationId xmlns:a16="http://schemas.microsoft.com/office/drawing/2014/main" id="{B29720A7-6925-01E5-51B5-50F04B857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5589" y="4787563"/>
            <a:ext cx="404812" cy="404812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828D18B8-EF67-DD72-8C35-1E01866F1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2732" y="5292387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7FB7204-0BBA-00CB-FE30-CEA68AA1E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1875" y="3693318"/>
            <a:ext cx="2007393" cy="2007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696D5-A0BD-4EF1-B355-91C969B60F8A}"/>
              </a:ext>
            </a:extLst>
          </p:cNvPr>
          <p:cNvSpPr txBox="1"/>
          <p:nvPr/>
        </p:nvSpPr>
        <p:spPr>
          <a:xfrm>
            <a:off x="6981825" y="5692842"/>
            <a:ext cx="295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002060"/>
                </a:solidFill>
                <a:latin typeface="Comic Sans MS" panose="030F0702030302020204" pitchFamily="66" charset="0"/>
              </a:rPr>
              <a:t>https://shaileshsivan.info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75CD5-7703-DEB4-3591-D350DBDD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319C3-F5E5-47F1-8FE9-A4C20B6430ED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C3B4-7D7F-EE9C-34EB-8F7EC96E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99D5D-7257-1532-4299-DBB76D4A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28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uestions poster with colorful brush strokes Vector Image">
            <a:extLst>
              <a:ext uri="{FF2B5EF4-FFF2-40B4-BE49-F238E27FC236}">
                <a16:creationId xmlns:a16="http://schemas.microsoft.com/office/drawing/2014/main" id="{234FA84A-A9A7-453C-9CD6-6972542D4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b="31837"/>
          <a:stretch/>
        </p:blipFill>
        <p:spPr bwMode="auto">
          <a:xfrm>
            <a:off x="1700212" y="2069932"/>
            <a:ext cx="8791575" cy="31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11436-7AD8-E926-C69A-EECB352F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CE6C-417D-4164-AC9E-3A181ADF9EEE}" type="datetime1">
              <a:rPr lang="en-US" smtClean="0"/>
              <a:t>1/13/2024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6B514-8D57-3FE3-1D57-DBFFAA09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Generative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DD24F-32F8-12E9-E13E-FA34C601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2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72B-3F83-69BD-9472-0C1D9F6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17441"/>
          </a:xfrm>
        </p:spPr>
        <p:txBody>
          <a:bodyPr/>
          <a:lstStyle/>
          <a:p>
            <a:r>
              <a:rPr lang="en-IN"/>
              <a:t>GeneRATIVE vs DISCRIMINATIVE MODELS</a:t>
            </a:r>
          </a:p>
        </p:txBody>
      </p:sp>
      <p:pic>
        <p:nvPicPr>
          <p:cNvPr id="3074" name="Picture 2" descr="A Comprehensive Guide to Understand and Implement Text Classification in  Python">
            <a:extLst>
              <a:ext uri="{FF2B5EF4-FFF2-40B4-BE49-F238E27FC236}">
                <a16:creationId xmlns:a16="http://schemas.microsoft.com/office/drawing/2014/main" id="{CA5FCF9B-2D87-1444-51DB-1666085F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162300"/>
            <a:ext cx="43910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651882-C6CE-0E6F-F609-D81759554C6C}"/>
              </a:ext>
            </a:extLst>
          </p:cNvPr>
          <p:cNvSpPr txBox="1"/>
          <p:nvPr/>
        </p:nvSpPr>
        <p:spPr>
          <a:xfrm>
            <a:off x="2248138" y="2457450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latin typeface="Comic Sans MS" panose="030F0702030302020204" pitchFamily="66" charset="0"/>
              </a:rPr>
              <a:t>Discriminative Model</a:t>
            </a:r>
          </a:p>
        </p:txBody>
      </p:sp>
      <p:pic>
        <p:nvPicPr>
          <p:cNvPr id="3076" name="Picture 4" descr="Compressing the Story: The Magic of Text Summarization | ml-articles –  Weights &amp; Biases">
            <a:extLst>
              <a:ext uri="{FF2B5EF4-FFF2-40B4-BE49-F238E27FC236}">
                <a16:creationId xmlns:a16="http://schemas.microsoft.com/office/drawing/2014/main" id="{5FCC4940-95C5-3D4B-B06E-6FA3CEA5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2866905"/>
            <a:ext cx="4981575" cy="23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71642-4F57-A1B9-D744-A2374037D78B}"/>
              </a:ext>
            </a:extLst>
          </p:cNvPr>
          <p:cNvSpPr txBox="1"/>
          <p:nvPr/>
        </p:nvSpPr>
        <p:spPr>
          <a:xfrm>
            <a:off x="7815500" y="245745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latin typeface="Comic Sans MS" panose="030F0702030302020204" pitchFamily="66" charset="0"/>
              </a:rPr>
              <a:t>Generative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0D182-2837-403A-C071-53341CF9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3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72B-3F83-69BD-9472-0C1D9F6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17441"/>
          </a:xfrm>
        </p:spPr>
        <p:txBody>
          <a:bodyPr/>
          <a:lstStyle/>
          <a:p>
            <a:r>
              <a:rPr lang="en-IN"/>
              <a:t>GeneRATIVE vs DISCRIMINATIVE MODELS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4065279-BB47-0849-9E7F-2A1F7026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44033"/>
            <a:ext cx="6791325" cy="2399317"/>
          </a:xfrm>
          <a:prstGeom prst="rect">
            <a:avLst/>
          </a:prstGeom>
          <a:noFill/>
          <a:ln>
            <a:solidFill>
              <a:srgbClr val="28282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D31D9F82-BC7C-C751-C171-80E96876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167" y="4249767"/>
            <a:ext cx="6791325" cy="2186416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21411-C133-0100-FF29-2EB72CC0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B354F-BE88-AC5B-EFD0-73730710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951" y="2563583"/>
            <a:ext cx="7981949" cy="1730834"/>
          </a:xfrm>
        </p:spPr>
        <p:txBody>
          <a:bodyPr>
            <a:normAutofit/>
          </a:bodyPr>
          <a:lstStyle/>
          <a:p>
            <a:r>
              <a:rPr lang="en-IN" dirty="0"/>
              <a:t>HOW GENERATIVE MODELS WORKS?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1D249-FB6E-EAE2-4FFE-9A518EEA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5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7C18-4845-C2F1-3BB2-72012C4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ENCODER-DECODER </a:t>
            </a:r>
          </a:p>
        </p:txBody>
      </p:sp>
      <p:pic>
        <p:nvPicPr>
          <p:cNvPr id="4100" name="Picture 4" descr="tensorflow - Understanding Seq2Seq model - Stack Overflow">
            <a:extLst>
              <a:ext uri="{FF2B5EF4-FFF2-40B4-BE49-F238E27FC236}">
                <a16:creationId xmlns:a16="http://schemas.microsoft.com/office/drawing/2014/main" id="{DCD6583E-3BB3-DF2F-BD40-50A7F4E32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3706768"/>
            <a:ext cx="9105900" cy="274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NNs in Computer Vision">
            <a:extLst>
              <a:ext uri="{FF2B5EF4-FFF2-40B4-BE49-F238E27FC236}">
                <a16:creationId xmlns:a16="http://schemas.microsoft.com/office/drawing/2014/main" id="{0B942FBD-03E0-14DA-CDB1-4AA913B0E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24924"/>
          <a:stretch/>
        </p:blipFill>
        <p:spPr bwMode="auto">
          <a:xfrm>
            <a:off x="2209800" y="1562100"/>
            <a:ext cx="7620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0A59A-7D1E-1854-96B8-1924AD6E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1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7C18-4845-C2F1-3BB2-72012C4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ENCODER-DECODER(VISION) </a:t>
            </a:r>
          </a:p>
        </p:txBody>
      </p:sp>
      <p:pic>
        <p:nvPicPr>
          <p:cNvPr id="3" name="Picture 2" descr="A review on 2D instance segmentation based on deep neural networks -  ScienceDirect">
            <a:extLst>
              <a:ext uri="{FF2B5EF4-FFF2-40B4-BE49-F238E27FC236}">
                <a16:creationId xmlns:a16="http://schemas.microsoft.com/office/drawing/2014/main" id="{1282054F-AF29-0CEA-8DD0-1492578A1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33348"/>
            <a:ext cx="4595813" cy="28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to apply Deep learning to Image Denoising - TechBullion">
            <a:extLst>
              <a:ext uri="{FF2B5EF4-FFF2-40B4-BE49-F238E27FC236}">
                <a16:creationId xmlns:a16="http://schemas.microsoft.com/office/drawing/2014/main" id="{FEEA4BB3-F7F5-3CAE-D4DD-9160291A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91" y="1590725"/>
            <a:ext cx="5222838" cy="2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F5AA-6B0C-905E-1596-451D5CFD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30" y="4843289"/>
            <a:ext cx="3650620" cy="1800973"/>
          </a:xfrm>
          <a:prstGeom prst="rect">
            <a:avLst/>
          </a:prstGeom>
        </p:spPr>
      </p:pic>
      <p:pic>
        <p:nvPicPr>
          <p:cNvPr id="5126" name="Picture 6" descr="Image colorization - Deep Learning By Example [Book]">
            <a:extLst>
              <a:ext uri="{FF2B5EF4-FFF2-40B4-BE49-F238E27FC236}">
                <a16:creationId xmlns:a16="http://schemas.microsoft.com/office/drawing/2014/main" id="{969A7BB1-D34E-4978-D525-558B6C5C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83973"/>
            <a:ext cx="7048500" cy="183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F2315-A014-BF10-BD90-6CBE9F6B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4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7C18-4845-C2F1-3BB2-72012C4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ENCODER-DECODER(TEXT) </a:t>
            </a:r>
          </a:p>
        </p:txBody>
      </p:sp>
      <p:pic>
        <p:nvPicPr>
          <p:cNvPr id="6146" name="Picture 2" descr="Seq2Seq Model | Understand Seq2Seq Model Architecture">
            <a:extLst>
              <a:ext uri="{FF2B5EF4-FFF2-40B4-BE49-F238E27FC236}">
                <a16:creationId xmlns:a16="http://schemas.microsoft.com/office/drawing/2014/main" id="{A5AC8213-599A-94ED-C345-7E110BF5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7" y="1624013"/>
            <a:ext cx="63722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B2C78-8D58-8421-E8D8-F72F35F2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8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8.2.1721"/>
  <p:tag name="SLIDO_PRESENTATION_ID" val="00000000-0000-0000-0000-000000000000"/>
  <p:tag name="SLIDO_EVENT_UUID" val="8a96055f-a54a-443d-8984-af52659ed9aa"/>
  <p:tag name="SLIDO_EVENT_SECTION_UUID" val="5816d7fb-294f-42ab-ab15-004a3566bbc9"/>
</p:tagLst>
</file>

<file path=ppt/theme/theme1.xml><?xml version="1.0" encoding="utf-8"?>
<a:theme xmlns:a="http://schemas.openxmlformats.org/drawingml/2006/main" name="RetrospectVTI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3_Win32_AS_v2" id="{CF4846AB-E769-4F64-85D9-28E4AEB533C2}" vid="{4425D9ED-C4EC-465B-AB7E-72A929978A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rights">
    <a:dk1>
      <a:srgbClr val="000000"/>
    </a:dk1>
    <a:lt1>
      <a:srgbClr val="FFFFFF"/>
    </a:lt1>
    <a:dk2>
      <a:srgbClr val="5E5E5E"/>
    </a:dk2>
    <a:lt2>
      <a:srgbClr val="D5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2FE978-FCBC-4C90-A410-B547AA706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7FA506-1E93-4CA4-B270-1F08FD18C3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F4328E-77DF-41E8-952F-124AE19F1F7C}">
  <ds:schemaRefs>
    <ds:schemaRef ds:uri="http://purl.org/dc/terms/"/>
    <ds:schemaRef ds:uri="71af3243-3dd4-4a8d-8c0d-dd76da1f02a5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8651</TotalTime>
  <Words>1273</Words>
  <Application>Microsoft Office PowerPoint</Application>
  <PresentationFormat>Widescreen</PresentationFormat>
  <Paragraphs>145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Comic Sans MS</vt:lpstr>
      <vt:lpstr>Consolas</vt:lpstr>
      <vt:lpstr>Georgia</vt:lpstr>
      <vt:lpstr>Google Sans</vt:lpstr>
      <vt:lpstr>Verdana</vt:lpstr>
      <vt:lpstr>Wingdings</vt:lpstr>
      <vt:lpstr>RetrospectVTI</vt:lpstr>
      <vt:lpstr>The Mistery of Autoencoders Unravelled </vt:lpstr>
      <vt:lpstr>Generative AI/MODELS</vt:lpstr>
      <vt:lpstr>GeneRATIVE vs DISCRIMINATIVE MODELS</vt:lpstr>
      <vt:lpstr>GeneRATIVE vs DISCRIMINATIVE MODELS</vt:lpstr>
      <vt:lpstr>GeneRATIVE vs DISCRIMINATIVE MODELS</vt:lpstr>
      <vt:lpstr>HOW GENERATIVE MODELS WORKS?</vt:lpstr>
      <vt:lpstr>ENCODER-DECODER </vt:lpstr>
      <vt:lpstr>ENCODER-DECODER(VISION) </vt:lpstr>
      <vt:lpstr>ENCODER-DECODER(TEXT) </vt:lpstr>
      <vt:lpstr>ENCODER-DECODER(TEXT-VISION) </vt:lpstr>
      <vt:lpstr>Autoencoders</vt:lpstr>
      <vt:lpstr>Autoencoders</vt:lpstr>
      <vt:lpstr>Applications of autoencoders</vt:lpstr>
      <vt:lpstr>1. Dimensionality Reduction</vt:lpstr>
      <vt:lpstr>Pca vs autoencoders</vt:lpstr>
      <vt:lpstr>2. Feature extraction</vt:lpstr>
      <vt:lpstr>3. Denoising autoencoders </vt:lpstr>
      <vt:lpstr>3. Denoising autoencoders </vt:lpstr>
      <vt:lpstr>3. Denoising autoencoders </vt:lpstr>
      <vt:lpstr>4. image Compression:</vt:lpstr>
      <vt:lpstr>4. image Compression:</vt:lpstr>
      <vt:lpstr> types of autoencoders</vt:lpstr>
      <vt:lpstr> 1. Under complete autoencoders</vt:lpstr>
      <vt:lpstr> 2. over complete autoencoders</vt:lpstr>
      <vt:lpstr> 3. stacked autoencoders</vt:lpstr>
      <vt:lpstr> 3. stacked autoencoders</vt:lpstr>
      <vt:lpstr> 4. sparse autoencoders</vt:lpstr>
      <vt:lpstr> 4. sparse autoencoders</vt:lpstr>
      <vt:lpstr>5. Variational Autoencoder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Business Analytics</dc:title>
  <dc:creator>Shailesh Sivan</dc:creator>
  <cp:lastModifiedBy>santhosh</cp:lastModifiedBy>
  <cp:revision>184</cp:revision>
  <dcterms:created xsi:type="dcterms:W3CDTF">2021-06-03T05:54:42Z</dcterms:created>
  <dcterms:modified xsi:type="dcterms:W3CDTF">2024-01-12T18:55:02Z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SlidoAppVersion">
    <vt:lpwstr>0.18.2.1721</vt:lpwstr>
  </property>
</Properties>
</file>